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2984595"/>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 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7993" y="125303"/>
            <a:ext cx="4820112"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06 мамырға </a:t>
            </a:r>
            <a:r>
              <a:rPr lang="kk-KZ" sz="1100" b="1" dirty="0" smtClean="0">
                <a:latin typeface="Times New Roman" panose="02020603050405020304" pitchFamily="18" charset="0"/>
                <a:cs typeface="Times New Roman" panose="02020603050405020304" pitchFamily="18" charset="0"/>
              </a:rPr>
              <a:t>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a:t>
            </a:r>
            <a:r>
              <a:rPr lang="ru-RU" altLang="ru-RU" sz="1100" b="1" dirty="0" smtClean="0">
                <a:solidFill>
                  <a:srgbClr val="000000"/>
                </a:solidFill>
                <a:latin typeface="Times New Roman" pitchFamily="18" charset="0"/>
                <a:cs typeface="Times New Roman" pitchFamily="18" charset="0"/>
              </a:rPr>
              <a:t>05 </a:t>
            </a:r>
            <a:r>
              <a:rPr lang="ru-RU" altLang="ru-RU" sz="1100" b="1" dirty="0" err="1" smtClean="0">
                <a:solidFill>
                  <a:srgbClr val="000000"/>
                </a:solidFill>
                <a:latin typeface="Times New Roman" pitchFamily="18" charset="0"/>
                <a:cs typeface="Times New Roman" pitchFamily="18" charset="0"/>
              </a:rPr>
              <a:t>мамыр</a:t>
            </a:r>
            <a:r>
              <a:rPr lang="kk-KZ" sz="1100" b="1" dirty="0" smtClean="0">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a:t>
            </a:r>
            <a:r>
              <a:rPr lang="ru-RU" sz="1100" b="1" dirty="0" smtClean="0">
                <a:latin typeface="Times New Roman" panose="02020603050405020304" pitchFamily="18" charset="0"/>
                <a:cs typeface="Times New Roman" panose="02020603050405020304" pitchFamily="18" charset="0"/>
              </a:rPr>
              <a:t>06 </a:t>
            </a:r>
            <a:r>
              <a:rPr lang="kk-KZ" sz="1100" b="1" dirty="0" smtClean="0">
                <a:latin typeface="Times New Roman" panose="02020603050405020304" pitchFamily="18" charset="0"/>
                <a:cs typeface="Times New Roman" panose="02020603050405020304" pitchFamily="18" charset="0"/>
              </a:rPr>
              <a:t>мамырға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sz="1100" dirty="0">
                <a:latin typeface="Times New Roman" panose="02020603050405020304" pitchFamily="18" charset="0"/>
                <a:cs typeface="Times New Roman" panose="02020603050405020304" pitchFamily="18" charset="0"/>
                <a:sym typeface="+mn-ea"/>
              </a:rPr>
              <a:t>Бұлтты, </a:t>
            </a:r>
            <a:r>
              <a:rPr lang="kk-KZ" sz="1100" dirty="0" smtClean="0">
                <a:latin typeface="Times New Roman" panose="02020603050405020304" pitchFamily="18" charset="0"/>
                <a:cs typeface="Times New Roman" panose="02020603050405020304" pitchFamily="18" charset="0"/>
                <a:sym typeface="+mn-ea"/>
              </a:rPr>
              <a:t>кей уақытта жаңбыр </a:t>
            </a:r>
            <a:r>
              <a:rPr lang="kk-KZ" sz="1100" dirty="0" smtClean="0">
                <a:latin typeface="Times New Roman" panose="02020603050405020304" pitchFamily="18" charset="0"/>
                <a:cs typeface="Times New Roman" panose="02020603050405020304" pitchFamily="18" charset="0"/>
                <a:sym typeface="+mn-ea"/>
              </a:rPr>
              <a:t>жауады, найзағай күтіледі. Оңтүстік-шығыстан </a:t>
            </a:r>
            <a:r>
              <a:rPr lang="kk-KZ" sz="1100" dirty="0" smtClean="0">
                <a:latin typeface="Times New Roman" panose="02020603050405020304" pitchFamily="18" charset="0"/>
                <a:cs typeface="Times New Roman" panose="02020603050405020304" pitchFamily="18" charset="0"/>
                <a:sym typeface="+mn-ea"/>
              </a:rPr>
              <a:t>жел соғады, күші </a:t>
            </a:r>
            <a:r>
              <a:rPr lang="kk-KZ" sz="1100" dirty="0" smtClean="0">
                <a:latin typeface="Times New Roman" panose="02020603050405020304" pitchFamily="18" charset="0"/>
                <a:cs typeface="Times New Roman" panose="02020603050405020304" pitchFamily="18" charset="0"/>
                <a:sym typeface="+mn-ea"/>
              </a:rPr>
              <a:t>7-12, екпіні 15</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м/с. </a:t>
            </a:r>
            <a:r>
              <a:rPr lang="kk-KZ" sz="1100" kern="1400" dirty="0" smtClean="0">
                <a:solidFill>
                  <a:srgbClr val="000000"/>
                </a:solidFill>
                <a:latin typeface="Times New Roman" panose="02020603050405020304" pitchFamily="18" charset="0"/>
                <a:ea typeface="Times New Roman" panose="02020603050405020304" pitchFamily="18" charset="0"/>
              </a:rPr>
              <a:t>Ауа </a:t>
            </a:r>
            <a:r>
              <a:rPr lang="kk-KZ" sz="1100" kern="1400" dirty="0">
                <a:solidFill>
                  <a:srgbClr val="000000"/>
                </a:solidFill>
                <a:latin typeface="Times New Roman" panose="02020603050405020304" pitchFamily="18" charset="0"/>
                <a:ea typeface="Times New Roman" panose="02020603050405020304" pitchFamily="18" charset="0"/>
              </a:rPr>
              <a:t>температурасы түнде </a:t>
            </a:r>
            <a:r>
              <a:rPr lang="kk-KZ" sz="1100" kern="1400" dirty="0" smtClean="0">
                <a:solidFill>
                  <a:srgbClr val="000000"/>
                </a:solidFill>
                <a:latin typeface="Times New Roman" panose="02020603050405020304" pitchFamily="18" charset="0"/>
                <a:ea typeface="Times New Roman" panose="02020603050405020304" pitchFamily="18" charset="0"/>
              </a:rPr>
              <a:t>11-13, </a:t>
            </a:r>
            <a:r>
              <a:rPr lang="kk-KZ" sz="1100" kern="1400" dirty="0">
                <a:solidFill>
                  <a:srgbClr val="000000"/>
                </a:solidFill>
                <a:latin typeface="Times New Roman" panose="02020603050405020304" pitchFamily="18" charset="0"/>
                <a:ea typeface="Times New Roman" panose="02020603050405020304" pitchFamily="18" charset="0"/>
              </a:rPr>
              <a:t>күндіз </a:t>
            </a:r>
            <a:r>
              <a:rPr lang="kk-KZ" sz="1100" kern="1400" dirty="0" smtClean="0">
                <a:solidFill>
                  <a:srgbClr val="000000"/>
                </a:solidFill>
                <a:latin typeface="Times New Roman" panose="02020603050405020304" pitchFamily="18" charset="0"/>
                <a:ea typeface="Times New Roman" panose="02020603050405020304" pitchFamily="18" charset="0"/>
              </a:rPr>
              <a:t>25-27 </a:t>
            </a:r>
            <a:r>
              <a:rPr lang="kk-KZ" sz="1100" kern="1400" dirty="0" smtClean="0">
                <a:solidFill>
                  <a:srgbClr val="000000"/>
                </a:solidFill>
                <a:latin typeface="Times New Roman" panose="02020603050405020304" pitchFamily="18" charset="0"/>
                <a:ea typeface="Times New Roman" panose="02020603050405020304" pitchFamily="18" charset="0"/>
              </a:rPr>
              <a:t>градус </a:t>
            </a:r>
            <a:r>
              <a:rPr lang="kk-KZ" sz="1100" kern="1400" dirty="0">
                <a:solidFill>
                  <a:srgbClr val="000000"/>
                </a:solidFill>
                <a:latin typeface="Times New Roman" panose="02020603050405020304" pitchFamily="18" charset="0"/>
                <a:ea typeface="Times New Roman" panose="02020603050405020304" pitchFamily="18" charset="0"/>
              </a:rPr>
              <a:t>жылы болады. </a:t>
            </a:r>
            <a:endParaRPr lang="kk-KZ" altLang="ru-RU" sz="1100" b="1" dirty="0" smtClean="0">
              <a:latin typeface="Times New Roman" panose="02020603050405020304" pitchFamily="18" charset="0"/>
              <a:cs typeface="Times New Roman" panose="02020603050405020304" pitchFamily="18" charset="0"/>
              <a:sym typeface="+mn-ea"/>
            </a:endParaRPr>
          </a:p>
          <a:p>
            <a:pPr algn="ctr"/>
            <a:r>
              <a:rPr lang="kk-KZ" altLang="ru-RU" sz="1100" b="1" dirty="0" smtClean="0">
                <a:latin typeface="Times New Roman" panose="02020603050405020304" pitchFamily="18" charset="0"/>
                <a:cs typeface="Times New Roman" panose="02020603050405020304" pitchFamily="18" charset="0"/>
                <a:sym typeface="+mn-ea"/>
              </a:rPr>
              <a:t>07 </a:t>
            </a:r>
            <a:r>
              <a:rPr lang="kk-KZ" altLang="ru-RU" sz="1100" b="1" dirty="0" smtClean="0">
                <a:latin typeface="Times New Roman" panose="02020603050405020304" pitchFamily="18" charset="0"/>
                <a:cs typeface="Times New Roman" panose="02020603050405020304" pitchFamily="18" charset="0"/>
                <a:sym typeface="+mn-ea"/>
              </a:rPr>
              <a:t>мамыр түнге ауа-райы болжамы</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ru-RU" sz="1100" b="1" dirty="0" smtClean="0">
                <a:solidFill>
                  <a:srgbClr val="000000"/>
                </a:solidFill>
                <a:latin typeface="Times New Roman" pitchFamily="18" charset="0"/>
                <a:cs typeface="Times New Roman" pitchFamily="18" charset="0"/>
              </a:rPr>
              <a:t>06</a:t>
            </a:r>
            <a:r>
              <a:rPr lang="kk-KZ" sz="1100" b="1" dirty="0" smtClean="0">
                <a:solidFill>
                  <a:srgbClr val="000000"/>
                </a:solidFill>
                <a:latin typeface="Times New Roman" pitchFamily="18" charset="0"/>
                <a:cs typeface="Times New Roman" pitchFamily="18" charset="0"/>
              </a:rPr>
              <a:t> </a:t>
            </a:r>
            <a:r>
              <a:rPr lang="kk-KZ" sz="1100" b="1" dirty="0" smtClean="0">
                <a:solidFill>
                  <a:srgbClr val="000000"/>
                </a:solidFill>
                <a:latin typeface="Times New Roman" pitchFamily="18" charset="0"/>
                <a:cs typeface="Times New Roman" pitchFamily="18" charset="0"/>
              </a:rPr>
              <a:t>мамыр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ru-RU" sz="1100" b="1" dirty="0" smtClean="0">
                <a:latin typeface="Times New Roman" panose="02020603050405020304" pitchFamily="18" charset="0"/>
                <a:cs typeface="Times New Roman" panose="02020603050405020304" pitchFamily="18" charset="0"/>
              </a:rPr>
              <a:t>07 </a:t>
            </a:r>
            <a:r>
              <a:rPr lang="ru-RU" sz="1100" b="1" dirty="0" err="1" smtClean="0">
                <a:latin typeface="Times New Roman" panose="02020603050405020304" pitchFamily="18" charset="0"/>
                <a:cs typeface="Times New Roman" panose="02020603050405020304" pitchFamily="18" charset="0"/>
              </a:rPr>
              <a:t>мамыр</a:t>
            </a:r>
            <a:r>
              <a:rPr lang="ru-RU" sz="1100" b="1" dirty="0" smtClean="0">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sz="1100" dirty="0" smtClean="0">
                <a:latin typeface="Times New Roman" panose="02020603050405020304" pitchFamily="18" charset="0"/>
                <a:cs typeface="Times New Roman" panose="02020603050405020304" pitchFamily="18" charset="0"/>
                <a:sym typeface="+mn-ea"/>
              </a:rPr>
              <a:t>Көшпелі бұлтты</a:t>
            </a:r>
            <a:r>
              <a:rPr lang="kk-KZ" sz="1100" dirty="0" smtClean="0">
                <a:latin typeface="Times New Roman" panose="02020603050405020304" pitchFamily="18" charset="0"/>
                <a:cs typeface="Times New Roman" panose="02020603050405020304" pitchFamily="18" charset="0"/>
                <a:sym typeface="+mn-ea"/>
              </a:rPr>
              <a:t>, </a:t>
            </a:r>
            <a:r>
              <a:rPr lang="kk-KZ" sz="1100" dirty="0" smtClean="0">
                <a:latin typeface="Times New Roman" panose="02020603050405020304" pitchFamily="18" charset="0"/>
                <a:cs typeface="Times New Roman" panose="02020603050405020304" pitchFamily="18" charset="0"/>
                <a:sym typeface="+mn-ea"/>
              </a:rPr>
              <a:t>жауын-шашынсыз. Оңтүстік-шығыстан </a:t>
            </a:r>
            <a:r>
              <a:rPr lang="kk-KZ" altLang="ru-RU" sz="1100" dirty="0" smtClean="0">
                <a:latin typeface="Times New Roman" panose="02020603050405020304" pitchFamily="18" charset="0"/>
                <a:cs typeface="Times New Roman" panose="02020603050405020304" pitchFamily="18" charset="0"/>
                <a:sym typeface="+mn-ea"/>
              </a:rPr>
              <a:t>жел соғады</a:t>
            </a:r>
            <a:r>
              <a:rPr lang="kk-KZ" sz="1100" dirty="0" smtClean="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4-9 </a:t>
            </a:r>
            <a:r>
              <a:rPr lang="kk-KZ" sz="1100" dirty="0" smtClean="0">
                <a:latin typeface="Times New Roman" panose="02020603050405020304" pitchFamily="18" charset="0"/>
                <a:cs typeface="Times New Roman" panose="02020603050405020304" pitchFamily="18" charset="0"/>
              </a:rPr>
              <a:t>м/с. Ауа температурасы 11-13 градус жылы болады.</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95108695"/>
              </p:ext>
            </p:extLst>
          </p:nvPr>
        </p:nvGraphicFramePr>
        <p:xfrm>
          <a:off x="5045630" y="4149080"/>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0.110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0.142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0.569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0.060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0.938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61052" y="3680582"/>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1632" y="2028738"/>
            <a:ext cx="4790173"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a:solidFill>
                  <a:schemeClr val="tx1"/>
                </a:solidFill>
                <a:latin typeface="Times New Roman" panose="02020603050405020304" pitchFamily="18" charset="0"/>
                <a:cs typeface="Times New Roman" panose="02020603050405020304" pitchFamily="18" charset="0"/>
              </a:rPr>
              <a:t>2026 жылғы </a:t>
            </a:r>
            <a:r>
              <a:rPr lang="kk-KZ" sz="1100" dirty="0" smtClean="0">
                <a:solidFill>
                  <a:schemeClr val="tx1"/>
                </a:solidFill>
                <a:latin typeface="Times New Roman" panose="02020603050405020304" pitchFamily="18" charset="0"/>
                <a:cs typeface="Times New Roman" panose="02020603050405020304" pitchFamily="18" charset="0"/>
              </a:rPr>
              <a:t>06 </a:t>
            </a:r>
            <a:r>
              <a:rPr lang="kk-KZ" sz="1100" dirty="0" smtClean="0">
                <a:solidFill>
                  <a:schemeClr val="tx1"/>
                </a:solidFill>
                <a:latin typeface="Times New Roman" panose="02020603050405020304" pitchFamily="18" charset="0"/>
                <a:cs typeface="Times New Roman" panose="02020603050405020304" pitchFamily="18" charset="0"/>
              </a:rPr>
              <a:t>мамырда, </a:t>
            </a:r>
            <a:r>
              <a:rPr lang="kk-KZ" sz="1100" dirty="0" smtClean="0">
                <a:solidFill>
                  <a:schemeClr val="tx1"/>
                </a:solidFill>
                <a:latin typeface="Times New Roman" panose="02020603050405020304" pitchFamily="18" charset="0"/>
                <a:cs typeface="Times New Roman" panose="02020603050405020304" pitchFamily="18" charset="0"/>
              </a:rPr>
              <a:t>07 </a:t>
            </a:r>
            <a:r>
              <a:rPr lang="kk-KZ" sz="1100" dirty="0" smtClean="0">
                <a:solidFill>
                  <a:schemeClr val="tx1"/>
                </a:solidFill>
                <a:latin typeface="Times New Roman" panose="02020603050405020304" pitchFamily="18" charset="0"/>
                <a:cs typeface="Times New Roman" panose="02020603050405020304" pitchFamily="18" charset="0"/>
              </a:rPr>
              <a:t>мамыр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rPr>
              <a:t>б</a:t>
            </a:r>
            <a:r>
              <a:rPr lang="ru-RU" sz="1100" dirty="0" err="1">
                <a:solidFill>
                  <a:schemeClr val="tx1"/>
                </a:solidFill>
                <a:latin typeface="Times New Roman" panose="02020603050405020304" pitchFamily="18" charset="0"/>
                <a:cs typeface="Times New Roman" panose="02020603050405020304" pitchFamily="18" charset="0"/>
              </a:rPr>
              <a:t>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0144" y="3398212"/>
            <a:ext cx="4816722"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a:t>
            </a:r>
            <a:r>
              <a:rPr lang="ru-RU" sz="1100" dirty="0" err="1">
                <a:solidFill>
                  <a:schemeClr val="tx1"/>
                </a:solidFill>
                <a:latin typeface="Times New Roman" panose="02020603050405020304" pitchFamily="18" charset="0"/>
                <a:cs typeface="Times New Roman" panose="02020603050405020304" pitchFamily="18" charset="0"/>
              </a:rPr>
              <a:t>дәрежелі </a:t>
            </a:r>
            <a:r>
              <a:rPr lang="ru-RU" sz="1100" dirty="0">
                <a:solidFill>
                  <a:schemeClr val="tx1"/>
                </a:solidFill>
                <a:latin typeface="Times New Roman" panose="02020603050405020304" pitchFamily="18" charset="0"/>
                <a:cs typeface="Times New Roman" panose="02020603050405020304" pitchFamily="18" charset="0"/>
              </a:rPr>
              <a:t>ҚМЖ </a:t>
            </a:r>
            <a:r>
              <a:rPr lang="ru-RU" sz="1100" dirty="0" err="1">
                <a:solidFill>
                  <a:schemeClr val="tx1"/>
                </a:solidFill>
                <a:latin typeface="Times New Roman" panose="02020603050405020304" pitchFamily="18" charset="0"/>
                <a:cs typeface="Times New Roman" panose="02020603050405020304" pitchFamily="18" charset="0"/>
              </a:rPr>
              <a:t>ескертуі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жоқ</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Сагинтаева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a:t>
            </a:r>
            <a:r>
              <a:rPr lang="ru-RU" altLang="ru-RU" sz="1200" b="1" i="1" dirty="0" err="1" smtClean="0">
                <a:solidFill>
                  <a:srgbClr val="000000"/>
                </a:solidFill>
                <a:latin typeface="Times New Roman" panose="02020603050405020304" pitchFamily="18" charset="0"/>
                <a:cs typeface="Times New Roman" panose="02020603050405020304" pitchFamily="18" charset="0"/>
              </a:rPr>
              <a:t>Сұлтанова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45819</TotalTime>
  <Words>531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6830</cp:revision>
  <cp:lastPrinted>2021-07-01T07:38:07Z</cp:lastPrinted>
  <dcterms:created xsi:type="dcterms:W3CDTF">2018-03-27T06:03:00Z</dcterms:created>
  <dcterms:modified xsi:type="dcterms:W3CDTF">2026-05-05T06:59:08Z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